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89" r:id="rId6"/>
    <p:sldId id="260" r:id="rId7"/>
    <p:sldId id="296" r:id="rId8"/>
    <p:sldId id="285" r:id="rId9"/>
    <p:sldId id="262" r:id="rId10"/>
    <p:sldId id="269" r:id="rId11"/>
    <p:sldId id="290" r:id="rId12"/>
    <p:sldId id="265" r:id="rId13"/>
    <p:sldId id="294" r:id="rId14"/>
    <p:sldId id="295" r:id="rId15"/>
    <p:sldId id="291" r:id="rId16"/>
    <p:sldId id="281" r:id="rId17"/>
    <p:sldId id="284" r:id="rId18"/>
    <p:sldId id="282" r:id="rId19"/>
    <p:sldId id="277" r:id="rId20"/>
    <p:sldId id="266" r:id="rId21"/>
    <p:sldId id="292" r:id="rId22"/>
    <p:sldId id="293" r:id="rId23"/>
    <p:sldId id="28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85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8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36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58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61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88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51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35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7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C17A-E0B1-4785-9FA5-9A6DAAED6546}" type="datetimeFigureOut">
              <a:rPr lang="es-ES" smtClean="0"/>
              <a:pPr/>
              <a:t>25/10/2022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2D50-EEE1-4D3E-BABE-C26592984A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7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5556" y="404664"/>
            <a:ext cx="8280920" cy="302433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sz="5300" dirty="0" smtClean="0"/>
              <a:t/>
            </a:r>
            <a:br>
              <a:rPr lang="es-ES" sz="5300" dirty="0" smtClean="0"/>
            </a:br>
            <a:r>
              <a:rPr lang="es-ES" sz="5300" dirty="0" smtClean="0"/>
              <a:t/>
            </a:r>
            <a:br>
              <a:rPr lang="es-ES" sz="5300" dirty="0" smtClean="0"/>
            </a:br>
            <a:r>
              <a:rPr lang="es-ES" sz="6000" b="1" dirty="0" smtClean="0"/>
              <a:t>HEMOFILIA</a:t>
            </a:r>
            <a:br>
              <a:rPr lang="es-ES" sz="6000" b="1" dirty="0" smtClean="0"/>
            </a:br>
            <a:r>
              <a:rPr lang="es-ES" sz="4900" dirty="0" smtClean="0"/>
              <a:t>Complicaciones articulares</a:t>
            </a:r>
            <a:br>
              <a:rPr lang="es-ES" sz="4900" dirty="0" smtClean="0"/>
            </a:br>
            <a:r>
              <a:rPr lang="es-ES" sz="4900" dirty="0" smtClean="0"/>
              <a:t>y actividad física</a:t>
            </a: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dirty="0" smtClean="0"/>
              <a:t/>
            </a:r>
            <a:br>
              <a:rPr lang="es-ES" sz="6000" dirty="0" smtClean="0"/>
            </a:b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4248472" cy="1512168"/>
          </a:xfrm>
        </p:spPr>
        <p:txBody>
          <a:bodyPr>
            <a:normAutofit/>
          </a:bodyPr>
          <a:lstStyle/>
          <a:p>
            <a:pPr lvl="2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Iván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arbajo Martínez</a:t>
            </a:r>
          </a:p>
          <a:p>
            <a:pPr lvl="2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Rehabilitación HUD</a:t>
            </a:r>
          </a:p>
          <a:p>
            <a:pPr lvl="2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25-10-2022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789040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rmAutofit/>
          </a:bodyPr>
          <a:lstStyle/>
          <a:p>
            <a:r>
              <a:rPr lang="es-ES" b="1" dirty="0" smtClean="0"/>
              <a:t>Factor + RICE + </a:t>
            </a:r>
            <a:r>
              <a:rPr lang="es-ES" b="1" i="1" u="sng" dirty="0" smtClean="0">
                <a:solidFill>
                  <a:schemeClr val="accent1"/>
                </a:solidFill>
              </a:rPr>
              <a:t>Fisioterapia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endParaRPr lang="es-ES" sz="1800" dirty="0" smtClean="0">
              <a:solidFill>
                <a:schemeClr val="accent1"/>
              </a:solidFill>
            </a:endParaRPr>
          </a:p>
          <a:p>
            <a:pPr lvl="1"/>
            <a:r>
              <a:rPr lang="es-ES" sz="2000" dirty="0" smtClean="0">
                <a:solidFill>
                  <a:prstClr val="black"/>
                </a:solidFill>
              </a:rPr>
              <a:t>GPC: debe </a:t>
            </a:r>
            <a:r>
              <a:rPr lang="es-ES" sz="2000" dirty="0">
                <a:solidFill>
                  <a:prstClr val="black"/>
                </a:solidFill>
              </a:rPr>
              <a:t>ser una parte activa del manejo de la hemorragia articular </a:t>
            </a:r>
            <a:r>
              <a:rPr lang="es-ES" sz="2000" dirty="0" smtClean="0">
                <a:solidFill>
                  <a:prstClr val="black"/>
                </a:solidFill>
              </a:rPr>
              <a:t>aguda)</a:t>
            </a:r>
            <a:endParaRPr lang="es-ES" sz="2000" dirty="0">
              <a:solidFill>
                <a:prstClr val="black"/>
              </a:solidFill>
            </a:endParaRPr>
          </a:p>
          <a:p>
            <a:pPr lvl="2"/>
            <a:r>
              <a:rPr lang="es-ES" sz="2000" b="1" dirty="0">
                <a:solidFill>
                  <a:prstClr val="black"/>
                </a:solidFill>
              </a:rPr>
              <a:t>Precoz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smtClean="0">
                <a:solidFill>
                  <a:prstClr val="black"/>
                </a:solidFill>
              </a:rPr>
              <a:t>: </a:t>
            </a:r>
            <a:r>
              <a:rPr lang="es-ES" sz="2000" i="1" dirty="0" smtClean="0">
                <a:solidFill>
                  <a:prstClr val="black"/>
                </a:solidFill>
              </a:rPr>
              <a:t>tan </a:t>
            </a:r>
            <a:r>
              <a:rPr lang="es-ES" sz="2000" i="1" dirty="0">
                <a:solidFill>
                  <a:prstClr val="black"/>
                </a:solidFill>
              </a:rPr>
              <a:t>pronto como el dolor y la inflamación empiezan a </a:t>
            </a:r>
            <a:r>
              <a:rPr lang="es-ES" sz="2000" i="1" dirty="0" smtClean="0">
                <a:solidFill>
                  <a:prstClr val="black"/>
                </a:solidFill>
              </a:rPr>
              <a:t>mejorar</a:t>
            </a:r>
            <a:r>
              <a:rPr lang="es-ES" sz="2000" dirty="0" smtClean="0">
                <a:solidFill>
                  <a:prstClr val="black"/>
                </a:solidFill>
              </a:rPr>
              <a:t>.</a:t>
            </a:r>
            <a:endParaRPr lang="es-ES" sz="2000" dirty="0">
              <a:solidFill>
                <a:prstClr val="black"/>
              </a:solidFill>
            </a:endParaRPr>
          </a:p>
          <a:p>
            <a:pPr lvl="2"/>
            <a:r>
              <a:rPr lang="es-ES" sz="2000" dirty="0">
                <a:solidFill>
                  <a:prstClr val="black"/>
                </a:solidFill>
              </a:rPr>
              <a:t>Ejercicios de </a:t>
            </a:r>
            <a:r>
              <a:rPr lang="es-ES" sz="2000" b="1" dirty="0" smtClean="0">
                <a:solidFill>
                  <a:prstClr val="black"/>
                </a:solidFill>
              </a:rPr>
              <a:t>movilidad y fuerza</a:t>
            </a:r>
            <a:r>
              <a:rPr lang="es-ES" sz="2000" dirty="0" smtClean="0">
                <a:solidFill>
                  <a:prstClr val="black"/>
                </a:solidFill>
              </a:rPr>
              <a:t>. </a:t>
            </a:r>
            <a:r>
              <a:rPr lang="es-ES" sz="2000" b="1" dirty="0">
                <a:solidFill>
                  <a:prstClr val="black"/>
                </a:solidFill>
              </a:rPr>
              <a:t>Suave y </a:t>
            </a:r>
            <a:r>
              <a:rPr lang="es-ES" sz="2000" b="1" dirty="0" smtClean="0">
                <a:solidFill>
                  <a:prstClr val="black"/>
                </a:solidFill>
              </a:rPr>
              <a:t>progresiva</a:t>
            </a:r>
            <a:endParaRPr lang="es-ES" sz="2000" dirty="0">
              <a:solidFill>
                <a:prstClr val="black"/>
              </a:solidFill>
            </a:endParaRPr>
          </a:p>
          <a:p>
            <a:pPr lvl="2"/>
            <a:r>
              <a:rPr lang="es-ES" sz="2000" dirty="0">
                <a:solidFill>
                  <a:prstClr val="black"/>
                </a:solidFill>
              </a:rPr>
              <a:t>Entrenamiento </a:t>
            </a:r>
            <a:r>
              <a:rPr lang="es-ES" sz="2000" b="1" dirty="0">
                <a:solidFill>
                  <a:prstClr val="black"/>
                </a:solidFill>
              </a:rPr>
              <a:t>funcional</a:t>
            </a:r>
          </a:p>
          <a:p>
            <a:pPr lvl="2"/>
            <a:r>
              <a:rPr lang="es-ES" sz="2000" dirty="0">
                <a:solidFill>
                  <a:prstClr val="black"/>
                </a:solidFill>
              </a:rPr>
              <a:t>Hasta </a:t>
            </a:r>
            <a:r>
              <a:rPr lang="es-ES" sz="2000" i="1" u="sng" dirty="0" smtClean="0">
                <a:solidFill>
                  <a:prstClr val="black"/>
                </a:solidFill>
              </a:rPr>
              <a:t>recuperar la movilidad y la función</a:t>
            </a:r>
            <a:r>
              <a:rPr lang="es-ES" sz="2000" dirty="0" smtClean="0">
                <a:solidFill>
                  <a:prstClr val="black"/>
                </a:solidFill>
              </a:rPr>
              <a:t>.</a:t>
            </a:r>
            <a:endParaRPr lang="es-ES" sz="2000" dirty="0">
              <a:solidFill>
                <a:prstClr val="black"/>
              </a:solidFill>
            </a:endParaRPr>
          </a:p>
          <a:p>
            <a:pPr lvl="2"/>
            <a:r>
              <a:rPr lang="es-ES" sz="2000" i="1" dirty="0">
                <a:solidFill>
                  <a:prstClr val="black"/>
                </a:solidFill>
              </a:rPr>
              <a:t>Retomar actividad habitual </a:t>
            </a:r>
            <a:r>
              <a:rPr lang="es-ES" sz="2000" dirty="0">
                <a:solidFill>
                  <a:prstClr val="black"/>
                </a:solidFill>
              </a:rPr>
              <a:t>(trabajo, deporte) cuando inflamación y temperatura vuelven a su situación basal. </a:t>
            </a:r>
            <a:endParaRPr lang="es-ES" sz="2000" dirty="0" smtClean="0">
              <a:solidFill>
                <a:prstClr val="black"/>
              </a:solidFill>
            </a:endParaRPr>
          </a:p>
          <a:p>
            <a:pPr lvl="2"/>
            <a:r>
              <a:rPr lang="es-ES" sz="2000" dirty="0" smtClean="0">
                <a:solidFill>
                  <a:prstClr val="black"/>
                </a:solidFill>
              </a:rPr>
              <a:t>Si la progresión de los ejercicios se realiza de forma juiciosa, no sería necesaria la administración de factor previo a la sesión de fisioterapia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116632"/>
            <a:ext cx="8856984" cy="11406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MANEJO DEL HEMARTROS AGUDO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85" y="5527907"/>
            <a:ext cx="1808038" cy="12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s-ES" sz="2800" b="1" dirty="0"/>
              <a:t>Tratamiento conservador</a:t>
            </a:r>
            <a:r>
              <a:rPr lang="es-ES" dirty="0"/>
              <a:t>:</a:t>
            </a:r>
          </a:p>
          <a:p>
            <a:pPr lvl="1"/>
            <a:r>
              <a:rPr lang="es-ES" sz="2400" b="1" dirty="0"/>
              <a:t>Rehabilitación (GPC)</a:t>
            </a:r>
          </a:p>
          <a:p>
            <a:pPr lvl="2"/>
            <a:r>
              <a:rPr lang="es-ES" sz="2000" u="sng" dirty="0"/>
              <a:t>Fisioterapeutas, terapeutas ocupacionales y rehabilitadores </a:t>
            </a:r>
            <a:r>
              <a:rPr lang="es-ES" sz="2000" dirty="0"/>
              <a:t>deben formar parte del </a:t>
            </a:r>
            <a:r>
              <a:rPr lang="es-ES" sz="2000" u="sng" dirty="0"/>
              <a:t>equipo</a:t>
            </a:r>
            <a:r>
              <a:rPr lang="es-ES" sz="2000" dirty="0"/>
              <a:t> nuclear dedicado al manejo de estos pacientes.</a:t>
            </a:r>
          </a:p>
          <a:p>
            <a:pPr lvl="2"/>
            <a:r>
              <a:rPr lang="es-ES" sz="2000" u="sng" dirty="0"/>
              <a:t>Objetivos</a:t>
            </a:r>
            <a:r>
              <a:rPr lang="es-ES" sz="2000" dirty="0"/>
              <a:t> : Mejorar la función global, prevenir atrofia muscular y actitudes viciosas, maximizar función, disminuir el dolor, adaptación a las limitaciones. </a:t>
            </a:r>
          </a:p>
          <a:p>
            <a:pPr lvl="4"/>
            <a:r>
              <a:rPr lang="es-ES" dirty="0"/>
              <a:t>Adiestramiento en AVDS, aprendizaje de programas de ejercicios, provisión de </a:t>
            </a:r>
            <a:r>
              <a:rPr lang="es-ES" dirty="0" smtClean="0"/>
              <a:t>ayudas/adaptaciones (</a:t>
            </a:r>
            <a:r>
              <a:rPr lang="es-ES" dirty="0" err="1" smtClean="0"/>
              <a:t>ortesis</a:t>
            </a:r>
            <a:r>
              <a:rPr lang="es-ES" dirty="0" smtClean="0"/>
              <a:t>)</a:t>
            </a:r>
            <a:endParaRPr lang="es-ES" dirty="0"/>
          </a:p>
          <a:p>
            <a:pPr lvl="4"/>
            <a:endParaRPr lang="es-ES" dirty="0"/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44016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3600" dirty="0" smtClean="0"/>
              <a:t>MANEJO CONSERVADOR DE LA</a:t>
            </a:r>
            <a:br>
              <a:rPr lang="es-ES" sz="3600" dirty="0" smtClean="0"/>
            </a:br>
            <a:r>
              <a:rPr lang="es-ES" sz="3600" dirty="0" smtClean="0"/>
              <a:t>ARTROPATÍA HEMOFÍLICA CRÓNICA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901205" cy="1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51559"/>
          </a:xfrm>
        </p:spPr>
        <p:txBody>
          <a:bodyPr>
            <a:noAutofit/>
          </a:bodyPr>
          <a:lstStyle/>
          <a:p>
            <a:r>
              <a:rPr lang="es-ES" sz="2300" u="sng" dirty="0" smtClean="0"/>
              <a:t>Físicos</a:t>
            </a:r>
          </a:p>
          <a:p>
            <a:pPr lvl="2"/>
            <a:r>
              <a:rPr lang="es-ES" sz="2300" dirty="0" smtClean="0"/>
              <a:t>Mejora la movilidad y la fuerza</a:t>
            </a:r>
          </a:p>
          <a:p>
            <a:pPr lvl="2"/>
            <a:r>
              <a:rPr lang="es-ES" sz="2300" dirty="0" smtClean="0"/>
              <a:t>Resistencia</a:t>
            </a:r>
          </a:p>
          <a:p>
            <a:pPr lvl="2"/>
            <a:r>
              <a:rPr lang="es-ES" sz="2300" dirty="0"/>
              <a:t> </a:t>
            </a:r>
            <a:r>
              <a:rPr lang="es-ES" sz="2300" dirty="0" smtClean="0"/>
              <a:t>riesgo cardiovascular</a:t>
            </a:r>
          </a:p>
          <a:p>
            <a:r>
              <a:rPr lang="es-ES" sz="2300" u="sng" dirty="0" smtClean="0"/>
              <a:t>Psicosociales</a:t>
            </a:r>
          </a:p>
          <a:p>
            <a:pPr lvl="2"/>
            <a:r>
              <a:rPr lang="es-ES" sz="2300" dirty="0" smtClean="0"/>
              <a:t>Autoestima, socialización, calidad de vida</a:t>
            </a:r>
          </a:p>
          <a:p>
            <a:r>
              <a:rPr lang="es-ES" sz="2300" u="sng" dirty="0" err="1" smtClean="0"/>
              <a:t>Musculoesquléticos</a:t>
            </a:r>
            <a:endParaRPr lang="es-ES" sz="1900" u="sng" dirty="0" smtClean="0"/>
          </a:p>
          <a:p>
            <a:pPr lvl="2"/>
            <a:r>
              <a:rPr lang="es-ES" sz="2300" dirty="0" smtClean="0"/>
              <a:t>Reduce percepción dolor</a:t>
            </a:r>
          </a:p>
          <a:p>
            <a:pPr lvl="2"/>
            <a:r>
              <a:rPr lang="es-ES" sz="2300" dirty="0"/>
              <a:t>Prevención pérdida </a:t>
            </a:r>
            <a:r>
              <a:rPr lang="es-ES" sz="2300" dirty="0" smtClean="0"/>
              <a:t>DMO</a:t>
            </a:r>
          </a:p>
          <a:p>
            <a:pPr lvl="2"/>
            <a:r>
              <a:rPr lang="es-ES" sz="2300" b="1" dirty="0" smtClean="0"/>
              <a:t> Número </a:t>
            </a:r>
            <a:r>
              <a:rPr lang="es-ES" sz="2300" b="1" dirty="0"/>
              <a:t>de </a:t>
            </a:r>
            <a:r>
              <a:rPr lang="es-ES" sz="2300" b="1" dirty="0" smtClean="0"/>
              <a:t>sangrados</a:t>
            </a:r>
            <a:endParaRPr lang="es-ES" sz="2300" dirty="0" smtClean="0"/>
          </a:p>
          <a:p>
            <a:pPr lvl="2"/>
            <a:r>
              <a:rPr lang="es-ES" sz="2300" dirty="0" smtClean="0"/>
              <a:t>Prevención artropatía hemofílica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619672" y="2852936"/>
            <a:ext cx="0" cy="197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61" y="5373216"/>
            <a:ext cx="211969" cy="37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Mireia.Mireiasport\Desktop\Hemofilia\Foto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257836" cy="1107751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829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3800" dirty="0" smtClean="0"/>
              <a:t>EJERCICIO TERAPÉUTICO Y DEPORTE:</a:t>
            </a:r>
            <a:br>
              <a:rPr lang="es-ES" sz="3800" dirty="0" smtClean="0"/>
            </a:br>
            <a:r>
              <a:rPr lang="es-ES" sz="3800" dirty="0" smtClean="0"/>
              <a:t>Beneficios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12498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7488832" cy="5616624"/>
          </a:xfrm>
        </p:spPr>
        <p:txBody>
          <a:bodyPr>
            <a:noAutofit/>
          </a:bodyPr>
          <a:lstStyle/>
          <a:p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Actividad física:</a:t>
            </a:r>
          </a:p>
          <a:p>
            <a:pPr lvl="1" algn="just"/>
            <a:r>
              <a:rPr lang="es-ES" sz="1600" dirty="0" smtClean="0"/>
              <a:t>Cualquier </a:t>
            </a:r>
            <a:r>
              <a:rPr lang="es-ES" sz="1600" b="1" dirty="0"/>
              <a:t>movimiento corporal que se produzca por la contracción de los músculos esqueléticos </a:t>
            </a:r>
            <a:r>
              <a:rPr lang="es-ES" sz="1600" dirty="0"/>
              <a:t>y que produzca aumentos sustanciales en el consumo de energía del cuerpo con respecto a estar en </a:t>
            </a:r>
            <a:r>
              <a:rPr lang="es-ES" sz="1600" dirty="0" smtClean="0"/>
              <a:t>reposo.</a:t>
            </a:r>
          </a:p>
          <a:p>
            <a:pPr lvl="1" algn="just"/>
            <a:r>
              <a:rPr lang="es-ES" sz="1600" dirty="0" smtClean="0"/>
              <a:t>Ejemplos: desplazarnos</a:t>
            </a:r>
            <a:r>
              <a:rPr lang="es-ES" sz="1600" dirty="0"/>
              <a:t>, aplaudir, hacer la compra, subir las escaleras, </a:t>
            </a:r>
            <a:r>
              <a:rPr lang="es-ES" sz="1600" dirty="0" smtClean="0"/>
              <a:t>fregar</a:t>
            </a:r>
            <a:r>
              <a:rPr lang="es-ES" sz="1600" dirty="0"/>
              <a:t>, </a:t>
            </a:r>
            <a:r>
              <a:rPr lang="es-ES" sz="1600" dirty="0" smtClean="0"/>
              <a:t>limpiar, etc</a:t>
            </a:r>
            <a:r>
              <a:rPr lang="es-ES" sz="1600" dirty="0"/>
              <a:t>. </a:t>
            </a:r>
            <a:endParaRPr lang="es-ES" sz="1600" dirty="0" smtClean="0"/>
          </a:p>
          <a:p>
            <a:pPr marL="457200" lvl="1" indent="0" algn="just">
              <a:buNone/>
            </a:pPr>
            <a:endParaRPr lang="es-ES" sz="1600" dirty="0" smtClean="0"/>
          </a:p>
          <a:p>
            <a:pPr algn="just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Ejercicio físico:</a:t>
            </a:r>
          </a:p>
          <a:p>
            <a:pPr lvl="1" algn="just"/>
            <a:r>
              <a:rPr lang="es-ES" sz="1600" dirty="0" smtClean="0"/>
              <a:t>Es </a:t>
            </a:r>
            <a:r>
              <a:rPr lang="es-ES" sz="1600" dirty="0"/>
              <a:t>un tipo de </a:t>
            </a:r>
            <a:r>
              <a:rPr lang="es-ES" sz="1600" b="1" dirty="0"/>
              <a:t>actividad física planeado y estructurado. </a:t>
            </a:r>
            <a:r>
              <a:rPr lang="es-ES" sz="1600" dirty="0"/>
              <a:t>Consiste en repetir determinados movimientos con el </a:t>
            </a:r>
            <a:r>
              <a:rPr lang="es-ES" sz="1600" b="1" dirty="0"/>
              <a:t>objetivo de mejorar</a:t>
            </a:r>
            <a:r>
              <a:rPr lang="es-ES" sz="1600" dirty="0"/>
              <a:t> o mantener alguno de los componentes de la aptitud </a:t>
            </a:r>
            <a:r>
              <a:rPr lang="es-ES" sz="1600" dirty="0" smtClean="0"/>
              <a:t>física.</a:t>
            </a:r>
          </a:p>
          <a:p>
            <a:pPr lvl="1" algn="just"/>
            <a:r>
              <a:rPr lang="es-ES" sz="1600" dirty="0" smtClean="0"/>
              <a:t>Ejemplos: caminar </a:t>
            </a:r>
            <a:r>
              <a:rPr lang="es-ES" sz="1600" dirty="0"/>
              <a:t>de una manera planificada, jogging/running, natación, elíptica, ejercicios de fortalecimiento muscular en el gimnasio, </a:t>
            </a:r>
            <a:r>
              <a:rPr lang="es-ES" sz="1600" dirty="0" smtClean="0"/>
              <a:t>etc.</a:t>
            </a:r>
          </a:p>
          <a:p>
            <a:pPr lvl="1" algn="just"/>
            <a:r>
              <a:rPr lang="es-ES" sz="1600" dirty="0" smtClean="0"/>
              <a:t>Para </a:t>
            </a:r>
            <a:r>
              <a:rPr lang="es-ES" sz="1600" dirty="0"/>
              <a:t>conseguir este objetivo, el ejercicio físico tiene que estar </a:t>
            </a:r>
            <a:r>
              <a:rPr lang="es-ES" sz="1600" b="1" dirty="0"/>
              <a:t>bien planificado </a:t>
            </a:r>
            <a:r>
              <a:rPr lang="es-ES" sz="1600" dirty="0"/>
              <a:t>y tener unas características concretas:</a:t>
            </a:r>
            <a:r>
              <a:rPr lang="es-ES" sz="1600" b="1" dirty="0"/>
              <a:t> tipo </a:t>
            </a:r>
            <a:r>
              <a:rPr lang="es-ES" sz="1600" dirty="0"/>
              <a:t>de ejercicio, </a:t>
            </a:r>
            <a:r>
              <a:rPr lang="es-ES" sz="1600" b="1" dirty="0"/>
              <a:t>intensidad</a:t>
            </a:r>
            <a:r>
              <a:rPr lang="es-ES" sz="1600" dirty="0"/>
              <a:t> a la que se va a practicar, </a:t>
            </a:r>
            <a:r>
              <a:rPr lang="es-ES" sz="1600" b="1" dirty="0"/>
              <a:t>frecuencia </a:t>
            </a:r>
            <a:r>
              <a:rPr lang="es-ES" sz="1600" dirty="0"/>
              <a:t>con la que se va a practicar, el </a:t>
            </a:r>
            <a:r>
              <a:rPr lang="es-ES" sz="1600" b="1" dirty="0"/>
              <a:t>tiempo</a:t>
            </a:r>
            <a:r>
              <a:rPr lang="es-ES" sz="1600" dirty="0"/>
              <a:t> por sesión y la forma en la que progresar con las intensidades y volúmenes. </a:t>
            </a:r>
            <a:endParaRPr lang="es-ES" sz="1600" dirty="0" smtClean="0"/>
          </a:p>
          <a:p>
            <a:pPr marL="457200" lvl="1" indent="0" algn="just">
              <a:buNone/>
            </a:pPr>
            <a:endParaRPr lang="es-ES" sz="1600" dirty="0" smtClean="0"/>
          </a:p>
          <a:p>
            <a:pPr algn="just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Deporte:</a:t>
            </a:r>
          </a:p>
          <a:p>
            <a:pPr lvl="1" algn="just">
              <a:buFontTx/>
              <a:buChar char="-"/>
            </a:pPr>
            <a:r>
              <a:rPr lang="es-ES" sz="1600" dirty="0" smtClean="0"/>
              <a:t>El </a:t>
            </a:r>
            <a:r>
              <a:rPr lang="es-ES" sz="1600" dirty="0"/>
              <a:t>deporte se distingue de los 2 anteriores por ser una forma de actividad física </a:t>
            </a:r>
            <a:r>
              <a:rPr lang="es-ES" sz="1600" b="1" dirty="0"/>
              <a:t>sujeta a reglas o normas </a:t>
            </a:r>
            <a:r>
              <a:rPr lang="es-ES" sz="1600" b="1" dirty="0" smtClean="0"/>
              <a:t>concretas. </a:t>
            </a:r>
            <a:r>
              <a:rPr lang="es-ES" sz="1600" dirty="0" smtClean="0"/>
              <a:t>Generalmente </a:t>
            </a:r>
            <a:r>
              <a:rPr lang="es-ES" sz="1600" dirty="0"/>
              <a:t>requerirá entrenamiento o un programa de ejercicio físico específico. 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4909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50" y="2939256"/>
            <a:ext cx="5372100" cy="1847850"/>
          </a:xfrm>
          <a:noFill/>
        </p:spPr>
      </p:pic>
    </p:spTree>
    <p:extLst>
      <p:ext uri="{BB962C8B-B14F-4D97-AF65-F5344CB8AC3E}">
        <p14:creationId xmlns:p14="http://schemas.microsoft.com/office/powerpoint/2010/main" val="1364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79902"/>
            <a:ext cx="8229600" cy="52734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u="sng" dirty="0" smtClean="0"/>
              <a:t>Ejercicio </a:t>
            </a:r>
            <a:r>
              <a:rPr lang="es-ES" sz="2400" b="1" u="sng" dirty="0" smtClean="0"/>
              <a:t>aeróbico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s-ES" sz="2000" dirty="0" smtClean="0"/>
              <a:t>Caminar, bicicleta, elíptica…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s-ES" sz="2000" dirty="0" smtClean="0"/>
              <a:t>Efectos beneficiosos a nivel homeostático a corto plazo: </a:t>
            </a:r>
            <a:r>
              <a:rPr lang="es-ES" sz="1600" dirty="0" smtClean="0"/>
              <a:t>aumento del factor VIII y plaquetas con 12-15 min de </a:t>
            </a:r>
            <a:r>
              <a:rPr lang="es-ES" sz="1600" dirty="0" err="1" smtClean="0"/>
              <a:t>ej</a:t>
            </a:r>
            <a:r>
              <a:rPr lang="es-ES" sz="1600" dirty="0" smtClean="0"/>
              <a:t> aeróbico de intensidad moderada</a:t>
            </a:r>
            <a:endParaRPr lang="es-E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u="sng" dirty="0" smtClean="0"/>
              <a:t>Ejercicios de </a:t>
            </a:r>
            <a:r>
              <a:rPr lang="es-ES" sz="2400" b="1" u="sng" dirty="0" smtClean="0"/>
              <a:t>fuerza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s-ES" sz="2000" dirty="0" smtClean="0"/>
              <a:t>Debilidad muscular: principal causa de inestabilidad articular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s-ES" sz="2000" dirty="0" err="1" smtClean="0"/>
              <a:t>Ej</a:t>
            </a:r>
            <a:r>
              <a:rPr lang="es-ES" sz="2000" dirty="0" smtClean="0"/>
              <a:t> isométricos/programa ejercicios libres </a:t>
            </a:r>
            <a:r>
              <a:rPr lang="es-ES" sz="1600" dirty="0" smtClean="0"/>
              <a:t>(máquinas/pesas)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u="sng" dirty="0" smtClean="0"/>
              <a:t>Ejercicios </a:t>
            </a:r>
            <a:r>
              <a:rPr lang="es-ES" sz="2400" b="1" u="sng" dirty="0" smtClean="0"/>
              <a:t>acuáticos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s-ES" sz="2000" dirty="0" smtClean="0"/>
              <a:t>Mejoría del dolor, fuerza muscular, movilidad articular y capacidad aeróbica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u="sng" dirty="0" smtClean="0"/>
              <a:t>Deporte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s-ES" sz="2000" dirty="0" smtClean="0"/>
              <a:t>Actividad </a:t>
            </a:r>
            <a:r>
              <a:rPr lang="es-ES" sz="2000" dirty="0"/>
              <a:t>física, ejercida como juego o competición, cuya práctica supone entrenamiento y sujeción a normas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75000" y="141434"/>
            <a:ext cx="8229600" cy="92211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EJERCICIO TERAPÉUTICO Y DEPORTE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5556"/>
            <a:ext cx="952954" cy="9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6912"/>
            <a:ext cx="1235304" cy="92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99" y="3469020"/>
            <a:ext cx="1079301" cy="74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ireia.Mireiasport\Desktop\Hemofilia\Fotos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21" y="5815228"/>
            <a:ext cx="1537756" cy="754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1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DEPORTES RECOMENDADOS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Diferentes clasificaciones. Orientativas. </a:t>
            </a:r>
            <a:r>
              <a:rPr lang="es-ES" b="1" dirty="0" smtClean="0"/>
              <a:t>APS</a:t>
            </a:r>
            <a:r>
              <a:rPr lang="es-ES" dirty="0" smtClean="0"/>
              <a:t> (</a:t>
            </a:r>
            <a:r>
              <a:rPr lang="es-ES" sz="3000" i="1" dirty="0" smtClean="0"/>
              <a:t>American </a:t>
            </a:r>
            <a:r>
              <a:rPr lang="es-ES" sz="3000" i="1" dirty="0" err="1"/>
              <a:t>P</a:t>
            </a:r>
            <a:r>
              <a:rPr lang="es-ES" sz="3000" i="1" dirty="0" err="1" smtClean="0"/>
              <a:t>ediatric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Society</a:t>
            </a:r>
            <a:r>
              <a:rPr lang="es-ES" dirty="0" smtClean="0"/>
              <a:t>):</a:t>
            </a:r>
          </a:p>
          <a:p>
            <a:pPr lvl="1"/>
            <a:r>
              <a:rPr lang="es-ES" dirty="0" smtClean="0"/>
              <a:t>Deportes de </a:t>
            </a:r>
            <a:r>
              <a:rPr lang="es-ES" u="sng" dirty="0" smtClean="0"/>
              <a:t>contacto</a:t>
            </a:r>
          </a:p>
          <a:p>
            <a:pPr lvl="2"/>
            <a:r>
              <a:rPr lang="es-ES" dirty="0" smtClean="0"/>
              <a:t>Fútbol, rugby, </a:t>
            </a:r>
            <a:r>
              <a:rPr lang="es-ES" dirty="0" err="1" smtClean="0"/>
              <a:t>basket</a:t>
            </a:r>
            <a:endParaRPr lang="es-ES" dirty="0" smtClean="0"/>
          </a:p>
          <a:p>
            <a:pPr lvl="1"/>
            <a:r>
              <a:rPr lang="es-ES" dirty="0" smtClean="0"/>
              <a:t>Deportes de </a:t>
            </a:r>
            <a:r>
              <a:rPr lang="es-ES" u="sng" dirty="0" smtClean="0"/>
              <a:t>contacto limitado</a:t>
            </a:r>
          </a:p>
          <a:p>
            <a:pPr lvl="2"/>
            <a:r>
              <a:rPr lang="es-ES" dirty="0" smtClean="0"/>
              <a:t>Remo, piragua, patinaje</a:t>
            </a:r>
          </a:p>
          <a:p>
            <a:pPr lvl="1"/>
            <a:r>
              <a:rPr lang="es-ES" dirty="0" smtClean="0"/>
              <a:t>Deportes de </a:t>
            </a:r>
            <a:r>
              <a:rPr lang="es-ES" u="sng" dirty="0" smtClean="0"/>
              <a:t>No contacto</a:t>
            </a:r>
          </a:p>
          <a:p>
            <a:pPr lvl="2"/>
            <a:r>
              <a:rPr lang="es-ES" dirty="0"/>
              <a:t>Natación, tenis, </a:t>
            </a:r>
            <a:r>
              <a:rPr lang="es-ES" dirty="0" err="1"/>
              <a:t>badminton</a:t>
            </a:r>
            <a:endParaRPr lang="es-ES" dirty="0"/>
          </a:p>
          <a:p>
            <a:pPr lvl="2"/>
            <a:endParaRPr lang="es-ES" dirty="0" smtClean="0"/>
          </a:p>
          <a:p>
            <a:pPr lvl="1"/>
            <a:r>
              <a:rPr lang="es-ES" dirty="0" smtClean="0"/>
              <a:t>Deportes generalmente </a:t>
            </a:r>
            <a:r>
              <a:rPr lang="es-ES" b="1" dirty="0" smtClean="0"/>
              <a:t>recomendados</a:t>
            </a:r>
            <a:r>
              <a:rPr lang="es-ES" dirty="0" smtClean="0"/>
              <a:t>: </a:t>
            </a:r>
          </a:p>
          <a:p>
            <a:pPr lvl="2"/>
            <a:r>
              <a:rPr lang="es-ES" dirty="0" smtClean="0"/>
              <a:t>Natación, tenis de mesa, tenis, </a:t>
            </a:r>
            <a:r>
              <a:rPr lang="es-ES" dirty="0" err="1" smtClean="0"/>
              <a:t>badminton</a:t>
            </a:r>
            <a:r>
              <a:rPr lang="es-ES" dirty="0" smtClean="0"/>
              <a:t>, golf, ciclismo</a:t>
            </a:r>
          </a:p>
          <a:p>
            <a:pPr lvl="1"/>
            <a:endParaRPr lang="es-ES" dirty="0" smtClean="0"/>
          </a:p>
          <a:p>
            <a:pPr lvl="2"/>
            <a:endParaRPr lang="es-ES" dirty="0"/>
          </a:p>
        </p:txBody>
      </p:sp>
      <p:pic>
        <p:nvPicPr>
          <p:cNvPr id="11266" name="Picture 2" descr="C:\Users\Mireia.Mireiasport\Desktop\Hemofilia\Fot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303" y="4077072"/>
            <a:ext cx="418824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8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DEPORTES RECOMENDADOS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Deportes, por </a:t>
            </a:r>
            <a:r>
              <a:rPr lang="es-ES" u="sng" dirty="0" smtClean="0"/>
              <a:t>países</a:t>
            </a:r>
            <a:r>
              <a:rPr lang="es-ES" dirty="0" smtClean="0"/>
              <a:t>:</a:t>
            </a:r>
            <a:endParaRPr lang="es-ES" dirty="0"/>
          </a:p>
          <a:p>
            <a:pPr lvl="2"/>
            <a:r>
              <a:rPr lang="es-ES" dirty="0"/>
              <a:t>Alemania: ciclismo, natación, carrera, patinaje</a:t>
            </a:r>
          </a:p>
          <a:p>
            <a:pPr lvl="2"/>
            <a:r>
              <a:rPr lang="es-ES" dirty="0"/>
              <a:t>Israel: caminar, correr</a:t>
            </a:r>
          </a:p>
          <a:p>
            <a:pPr lvl="2"/>
            <a:r>
              <a:rPr lang="es-ES" dirty="0"/>
              <a:t>Holanda: fútbol, natación, tenis, gimnasia</a:t>
            </a:r>
          </a:p>
          <a:p>
            <a:pPr lvl="2"/>
            <a:r>
              <a:rPr lang="es-ES" dirty="0"/>
              <a:t>Irlanda: natación, golf, </a:t>
            </a:r>
            <a:r>
              <a:rPr lang="es-ES" dirty="0" smtClean="0"/>
              <a:t>fútbol</a:t>
            </a:r>
          </a:p>
          <a:p>
            <a:pPr lvl="2"/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lvl="2">
              <a:buNone/>
            </a:pPr>
            <a:endParaRPr lang="es-ES" dirty="0"/>
          </a:p>
          <a:p>
            <a:endParaRPr lang="es-ES" dirty="0" smtClean="0"/>
          </a:p>
          <a:p>
            <a:pPr lvl="2"/>
            <a:endParaRPr lang="es-ES" dirty="0"/>
          </a:p>
        </p:txBody>
      </p:sp>
      <p:pic>
        <p:nvPicPr>
          <p:cNvPr id="12290" name="Picture 2" descr="C:\Users\Mireia.Mireiasport\Desktop\Hemofilia\Fot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97152"/>
            <a:ext cx="4352925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5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DEPORTES RECOMENDADOS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dirty="0"/>
              <a:t>Valoración </a:t>
            </a:r>
            <a:r>
              <a:rPr lang="es-ES" b="1" dirty="0"/>
              <a:t>individualizada</a:t>
            </a:r>
            <a:r>
              <a:rPr lang="es-ES" dirty="0"/>
              <a:t> previa al inicio de nueva actividad </a:t>
            </a:r>
            <a:r>
              <a:rPr lang="es-ES" dirty="0" smtClean="0"/>
              <a:t>deportiva (médico, </a:t>
            </a:r>
            <a:r>
              <a:rPr lang="es-ES" dirty="0" err="1" smtClean="0"/>
              <a:t>fisIoterapeuta</a:t>
            </a:r>
            <a:r>
              <a:rPr lang="es-ES" dirty="0" smtClean="0"/>
              <a:t>):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dirty="0" smtClean="0"/>
          </a:p>
          <a:p>
            <a:pPr lvl="2"/>
            <a:r>
              <a:rPr lang="es-ES" dirty="0"/>
              <a:t>p</a:t>
            </a:r>
            <a:r>
              <a:rPr lang="es-ES" dirty="0" smtClean="0"/>
              <a:t>referencias, edad, gravedad, disponibilidad de factor, lesiones establecidas o no,…</a:t>
            </a:r>
          </a:p>
          <a:p>
            <a:pPr lvl="2"/>
            <a:r>
              <a:rPr lang="es-ES" dirty="0" smtClean="0"/>
              <a:t>estudio biomecánico, test aptitud física, análisis ortopédico,…</a:t>
            </a:r>
          </a:p>
          <a:p>
            <a:pPr lvl="2"/>
            <a:r>
              <a:rPr lang="es-ES" dirty="0" smtClean="0"/>
              <a:t>Con </a:t>
            </a:r>
            <a:r>
              <a:rPr lang="es-ES" dirty="0"/>
              <a:t>profilaxis</a:t>
            </a:r>
          </a:p>
          <a:p>
            <a:pPr lvl="2"/>
            <a:r>
              <a:rPr lang="es-ES" dirty="0"/>
              <a:t>Con </a:t>
            </a:r>
            <a:r>
              <a:rPr lang="es-ES" dirty="0" err="1" smtClean="0"/>
              <a:t>ortesis</a:t>
            </a:r>
            <a:r>
              <a:rPr lang="es-ES" dirty="0" smtClean="0"/>
              <a:t>/casco</a:t>
            </a:r>
            <a:endParaRPr lang="es-ES" dirty="0"/>
          </a:p>
          <a:p>
            <a:pPr lvl="2"/>
            <a:r>
              <a:rPr lang="es-ES" dirty="0"/>
              <a:t>Articulaciones </a:t>
            </a:r>
            <a:r>
              <a:rPr lang="es-ES" dirty="0" smtClean="0"/>
              <a:t>afectadas/expuesta</a:t>
            </a:r>
          </a:p>
          <a:p>
            <a:pPr lvl="2"/>
            <a:endParaRPr lang="es-ES" dirty="0"/>
          </a:p>
          <a:p>
            <a:pPr lvl="1"/>
            <a:r>
              <a:rPr lang="es-ES" b="1" dirty="0" smtClean="0"/>
              <a:t>Incluso en países en desarrollo, sin acceso a factor, RECOMENDAR  DEPORTE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lvl="2"/>
            <a:endParaRPr lang="es-ES" dirty="0"/>
          </a:p>
        </p:txBody>
      </p:sp>
      <p:pic>
        <p:nvPicPr>
          <p:cNvPr id="13314" name="Picture 2" descr="C:\Users\Mireia.Mireiasport\Desktop\Hemofilia\Fot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373216"/>
            <a:ext cx="4352925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6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777619"/>
            <a:ext cx="7992888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Los estudios han demostrado que los </a:t>
            </a:r>
            <a:r>
              <a:rPr lang="es-ES" sz="2400" b="1" u="sng" dirty="0" smtClean="0">
                <a:solidFill>
                  <a:schemeClr val="tx2"/>
                </a:solidFill>
              </a:rPr>
              <a:t>niños hemofílicos </a:t>
            </a:r>
            <a:r>
              <a:rPr lang="es-ES" sz="2400" b="1" dirty="0" err="1" smtClean="0">
                <a:solidFill>
                  <a:schemeClr val="tx2"/>
                </a:solidFill>
              </a:rPr>
              <a:t>musculoesqueléticamente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u="sng" dirty="0" smtClean="0">
                <a:solidFill>
                  <a:schemeClr val="tx2"/>
                </a:solidFill>
              </a:rPr>
              <a:t>más fuertes</a:t>
            </a:r>
            <a:r>
              <a:rPr lang="es-ES" sz="2400" b="1" dirty="0" smtClean="0">
                <a:solidFill>
                  <a:schemeClr val="tx2"/>
                </a:solidFill>
              </a:rPr>
              <a:t>, tienen </a:t>
            </a:r>
            <a:r>
              <a:rPr lang="es-ES" sz="2400" b="1" u="sng" dirty="0" smtClean="0">
                <a:solidFill>
                  <a:schemeClr val="tx2"/>
                </a:solidFill>
              </a:rPr>
              <a:t>menos episodios de sangrados </a:t>
            </a:r>
            <a:r>
              <a:rPr lang="es-ES" sz="2400" b="1" dirty="0" smtClean="0">
                <a:solidFill>
                  <a:schemeClr val="tx2"/>
                </a:solidFill>
              </a:rPr>
              <a:t>espontáneos. Y la mejor manera de conseguirlo es </a:t>
            </a:r>
            <a:r>
              <a:rPr lang="es-ES" sz="2400" b="1" u="sng" dirty="0" smtClean="0">
                <a:solidFill>
                  <a:schemeClr val="tx2"/>
                </a:solidFill>
              </a:rPr>
              <a:t>a través del ejercicio físico regular </a:t>
            </a:r>
            <a:r>
              <a:rPr lang="es-ES" sz="2400" b="1" dirty="0" smtClean="0">
                <a:solidFill>
                  <a:schemeClr val="tx2"/>
                </a:solidFill>
              </a:rPr>
              <a:t>que permita al niño mejorar fuerza, resistencia y agilidad. </a:t>
            </a:r>
            <a:endParaRPr lang="es-ES" sz="2400" dirty="0"/>
          </a:p>
        </p:txBody>
      </p:sp>
      <p:pic>
        <p:nvPicPr>
          <p:cNvPr id="1026" name="Picture 2" descr="C:\Users\Mireia.Mireiasport\Desktop\Hemofilia\Foto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21088"/>
            <a:ext cx="4104456" cy="2288845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21196" y="351029"/>
            <a:ext cx="8229600" cy="922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EJERCICIO TERAPÉUTICO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82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100" dirty="0" smtClean="0"/>
              <a:t>Bibliografía / 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 smtClean="0"/>
              <a:t>Complicaciones articulares (</a:t>
            </a:r>
            <a:r>
              <a:rPr lang="es-ES" sz="3100" dirty="0" err="1" smtClean="0"/>
              <a:t>hemartros</a:t>
            </a:r>
            <a:r>
              <a:rPr lang="es-ES" sz="3100" dirty="0" smtClean="0"/>
              <a:t> y artropatía hemofílica)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 smtClean="0"/>
              <a:t>Beneficios del ejercicio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 smtClean="0"/>
              <a:t>Hemofilia y deporte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 smtClean="0"/>
              <a:t>Conclusiones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34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1" cy="5112568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pPr algn="just"/>
            <a:r>
              <a:rPr lang="es-ES" sz="4000" b="1" dirty="0" err="1" smtClean="0"/>
              <a:t>Hemartros</a:t>
            </a:r>
            <a:r>
              <a:rPr lang="es-ES" sz="4000" dirty="0" smtClean="0"/>
              <a:t>: deben tratarse de manera </a:t>
            </a:r>
            <a:r>
              <a:rPr lang="es-ES" sz="4000" u="sng" dirty="0" smtClean="0"/>
              <a:t>precoz y adecuada </a:t>
            </a:r>
            <a:r>
              <a:rPr lang="es-ES" sz="4000" dirty="0" smtClean="0"/>
              <a:t>para prevenir el desarrollo de la artropatía hemofílica.</a:t>
            </a:r>
          </a:p>
          <a:p>
            <a:pPr marL="0" indent="0" algn="just">
              <a:buNone/>
            </a:pPr>
            <a:endParaRPr lang="es-ES" sz="4000" dirty="0"/>
          </a:p>
          <a:p>
            <a:pPr algn="just"/>
            <a:r>
              <a:rPr lang="es-ES" sz="4000" dirty="0" smtClean="0"/>
              <a:t>El </a:t>
            </a:r>
            <a:r>
              <a:rPr lang="es-ES" sz="4000" b="1" dirty="0" smtClean="0"/>
              <a:t>ejercicio y el deporte </a:t>
            </a:r>
            <a:r>
              <a:rPr lang="es-ES" sz="4000" dirty="0" smtClean="0"/>
              <a:t>deben fomentarse para conseguir mejoras en términos de salud global y del sistema </a:t>
            </a:r>
            <a:r>
              <a:rPr lang="es-ES" sz="4000" dirty="0" err="1" smtClean="0"/>
              <a:t>musculoesquelético</a:t>
            </a:r>
            <a:r>
              <a:rPr lang="es-ES" sz="4000" dirty="0" smtClean="0"/>
              <a:t> en particular.</a:t>
            </a:r>
          </a:p>
          <a:p>
            <a:pPr algn="just"/>
            <a:endParaRPr lang="es-ES" sz="4000" dirty="0" smtClean="0"/>
          </a:p>
          <a:p>
            <a:pPr algn="just"/>
            <a:r>
              <a:rPr lang="es-ES" sz="4000" dirty="0" smtClean="0"/>
              <a:t>La </a:t>
            </a:r>
            <a:r>
              <a:rPr lang="es-ES" sz="4000" u="sng" dirty="0" smtClean="0"/>
              <a:t>elección</a:t>
            </a:r>
            <a:r>
              <a:rPr lang="es-ES" sz="4000" dirty="0" smtClean="0"/>
              <a:t> de la actividad deportiva debe ser </a:t>
            </a:r>
            <a:r>
              <a:rPr lang="es-ES" sz="4000" b="1" dirty="0" smtClean="0"/>
              <a:t>individualizada</a:t>
            </a:r>
            <a:r>
              <a:rPr lang="es-ES" sz="4000" dirty="0" smtClean="0"/>
              <a:t>, adaptada a cada caso (guías, preferencias, gravedad, edad,…)</a:t>
            </a:r>
          </a:p>
          <a:p>
            <a:pPr algn="just"/>
            <a:endParaRPr lang="es-ES" sz="4000" dirty="0" smtClean="0"/>
          </a:p>
          <a:p>
            <a:pPr algn="just"/>
            <a:r>
              <a:rPr lang="es-ES" sz="4000" dirty="0" smtClean="0"/>
              <a:t>El tratamiento de mantenimiento completo del paciente hemofílico </a:t>
            </a:r>
            <a:r>
              <a:rPr lang="es-ES" sz="4000" b="1" dirty="0" smtClean="0"/>
              <a:t>debe</a:t>
            </a:r>
            <a:r>
              <a:rPr lang="es-ES" sz="4000" dirty="0" smtClean="0"/>
              <a:t> </a:t>
            </a:r>
            <a:r>
              <a:rPr lang="es-ES" sz="4000" u="sng" dirty="0" smtClean="0"/>
              <a:t>incluir el ejercicio físico</a:t>
            </a:r>
            <a:endParaRPr lang="es-ES" sz="4000" u="sng" dirty="0"/>
          </a:p>
        </p:txBody>
      </p:sp>
    </p:spTree>
    <p:extLst>
      <p:ext uri="{BB962C8B-B14F-4D97-AF65-F5344CB8AC3E}">
        <p14:creationId xmlns:p14="http://schemas.microsoft.com/office/powerpoint/2010/main" val="38357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9" t="13167" r="-978" b="3846"/>
          <a:stretch/>
        </p:blipFill>
        <p:spPr>
          <a:xfrm>
            <a:off x="179512" y="980728"/>
            <a:ext cx="92431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7" t="11769" r="6130" b="4664"/>
          <a:stretch/>
        </p:blipFill>
        <p:spPr>
          <a:xfrm>
            <a:off x="446110" y="476672"/>
            <a:ext cx="869789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ireia.Mireiasport\Desktop\Hemofilia\Fotos\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4769431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Mireia.Mireiasport\Desktop\Hemofilia\Fotos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2348880"/>
          </a:xfrm>
          <a:prstGeom prst="rect">
            <a:avLst/>
          </a:prstGeom>
          <a:noFill/>
        </p:spPr>
      </p:pic>
      <p:pic>
        <p:nvPicPr>
          <p:cNvPr id="2051" name="Picture 3" descr="C:\Users\Mireia.Mireiasport\Desktop\Hemofilia\Fotos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93096"/>
            <a:ext cx="5148065" cy="2564904"/>
          </a:xfrm>
          <a:prstGeom prst="rect">
            <a:avLst/>
          </a:prstGeom>
          <a:noFill/>
        </p:spPr>
      </p:pic>
      <p:pic>
        <p:nvPicPr>
          <p:cNvPr id="2052" name="Picture 4" descr="C:\Users\Mireia.Mireiasport\Desktop\Hemofilia\Fotos\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4140671" cy="2636912"/>
          </a:xfrm>
          <a:prstGeom prst="rect">
            <a:avLst/>
          </a:prstGeom>
          <a:noFill/>
        </p:spPr>
      </p:pic>
      <p:sp>
        <p:nvSpPr>
          <p:cNvPr id="6" name="5 Flecha abajo"/>
          <p:cNvSpPr/>
          <p:nvPr/>
        </p:nvSpPr>
        <p:spPr>
          <a:xfrm>
            <a:off x="4210630" y="28273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err="1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493096"/>
          </a:xfrm>
        </p:spPr>
        <p:txBody>
          <a:bodyPr>
            <a:normAutofit lnSpcReduction="10000"/>
          </a:bodyPr>
          <a:lstStyle/>
          <a:p>
            <a:r>
              <a:rPr lang="es-ES" sz="2500" b="1" i="1" dirty="0" err="1" smtClean="0"/>
              <a:t>Guidelines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for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the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management</a:t>
            </a:r>
            <a:r>
              <a:rPr lang="es-ES" sz="2500" b="1" i="1" dirty="0" smtClean="0"/>
              <a:t> </a:t>
            </a:r>
            <a:r>
              <a:rPr lang="es-ES" sz="2500" b="1" dirty="0" smtClean="0"/>
              <a:t>of </a:t>
            </a:r>
            <a:r>
              <a:rPr lang="es-ES" sz="2500" b="1" dirty="0" err="1" smtClean="0"/>
              <a:t>hemophilia</a:t>
            </a:r>
            <a:r>
              <a:rPr lang="es-ES" sz="2500" dirty="0" smtClean="0"/>
              <a:t>. </a:t>
            </a:r>
            <a:r>
              <a:rPr lang="es-ES" sz="2500" dirty="0" err="1" smtClean="0"/>
              <a:t>World</a:t>
            </a:r>
            <a:r>
              <a:rPr lang="es-ES" sz="2500" dirty="0" smtClean="0"/>
              <a:t> </a:t>
            </a:r>
            <a:r>
              <a:rPr lang="es-ES" sz="2500" dirty="0" err="1" smtClean="0"/>
              <a:t>Federation</a:t>
            </a:r>
            <a:r>
              <a:rPr lang="es-ES" sz="2500" dirty="0" smtClean="0"/>
              <a:t> of </a:t>
            </a:r>
            <a:r>
              <a:rPr lang="es-ES" sz="2500" dirty="0" err="1" smtClean="0"/>
              <a:t>hemophilia</a:t>
            </a:r>
            <a:r>
              <a:rPr lang="es-ES" sz="2500" dirty="0" smtClean="0"/>
              <a:t>. </a:t>
            </a:r>
            <a:r>
              <a:rPr lang="es-ES" sz="2500" i="1" dirty="0" err="1" smtClean="0"/>
              <a:t>Haemophilia</a:t>
            </a:r>
            <a:r>
              <a:rPr lang="es-ES" sz="2500" dirty="0" smtClean="0"/>
              <a:t>. 2013.</a:t>
            </a:r>
          </a:p>
          <a:p>
            <a:r>
              <a:rPr lang="es-ES" sz="2500" b="1" i="1" dirty="0" err="1" smtClean="0"/>
              <a:t>Effects</a:t>
            </a:r>
            <a:r>
              <a:rPr lang="es-ES" sz="2500" b="1" i="1" dirty="0" smtClean="0"/>
              <a:t> of </a:t>
            </a:r>
            <a:r>
              <a:rPr lang="es-ES" sz="2500" b="1" i="1" dirty="0" err="1" smtClean="0"/>
              <a:t>exercise</a:t>
            </a:r>
            <a:r>
              <a:rPr lang="es-ES" sz="2500" b="1" i="1" dirty="0" smtClean="0"/>
              <a:t> in </a:t>
            </a:r>
            <a:r>
              <a:rPr lang="es-ES" sz="2500" b="1" i="1" dirty="0" err="1" smtClean="0"/>
              <a:t>people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with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haemophilia</a:t>
            </a:r>
            <a:r>
              <a:rPr lang="es-ES" sz="2500" b="1" i="1" dirty="0" smtClean="0"/>
              <a:t>: </a:t>
            </a:r>
            <a:r>
              <a:rPr lang="es-ES" sz="2500" b="1" i="1" dirty="0" err="1" smtClean="0"/>
              <a:t>An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umbrella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review</a:t>
            </a:r>
            <a:r>
              <a:rPr lang="es-ES" sz="2500" b="1" i="1" dirty="0" smtClean="0"/>
              <a:t> of </a:t>
            </a:r>
            <a:r>
              <a:rPr lang="es-ES" sz="2500" b="1" i="1" dirty="0" err="1" smtClean="0"/>
              <a:t>systematic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reviews</a:t>
            </a:r>
            <a:r>
              <a:rPr lang="es-ES" sz="2500" b="1" i="1" dirty="0" smtClean="0"/>
              <a:t> and meta-</a:t>
            </a:r>
            <a:r>
              <a:rPr lang="es-ES" sz="2500" b="1" i="1" dirty="0" err="1" smtClean="0"/>
              <a:t>analyses</a:t>
            </a:r>
            <a:r>
              <a:rPr lang="es-ES" sz="2500" b="1" dirty="0" smtClean="0"/>
              <a:t>. </a:t>
            </a:r>
            <a:r>
              <a:rPr lang="es-ES" sz="2500" dirty="0" err="1" smtClean="0"/>
              <a:t>H</a:t>
            </a:r>
            <a:r>
              <a:rPr lang="es-ES" sz="2500" i="1" dirty="0" err="1" smtClean="0"/>
              <a:t>aemophilia</a:t>
            </a:r>
            <a:r>
              <a:rPr lang="es-ES" sz="2500" dirty="0"/>
              <a:t>. </a:t>
            </a:r>
            <a:r>
              <a:rPr lang="es-ES" sz="2500" dirty="0" smtClean="0"/>
              <a:t>2019.</a:t>
            </a:r>
          </a:p>
          <a:p>
            <a:r>
              <a:rPr lang="es-ES" sz="2500" b="1" i="1" dirty="0" err="1" smtClean="0"/>
              <a:t>Recent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advances</a:t>
            </a:r>
            <a:r>
              <a:rPr lang="es-ES" sz="2500" b="1" i="1" dirty="0" smtClean="0"/>
              <a:t> in </a:t>
            </a:r>
            <a:r>
              <a:rPr lang="es-ES" sz="2500" b="1" i="1" dirty="0" err="1" smtClean="0"/>
              <a:t>musculoeskeletal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physiotherapy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for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haemophilia</a:t>
            </a:r>
            <a:r>
              <a:rPr lang="es-ES" sz="2500" dirty="0" smtClean="0"/>
              <a:t>. </a:t>
            </a:r>
            <a:r>
              <a:rPr lang="es-ES" sz="2500" i="1" dirty="0" err="1" smtClean="0"/>
              <a:t>Therapeutic</a:t>
            </a:r>
            <a:r>
              <a:rPr lang="es-ES" sz="2500" i="1" dirty="0" smtClean="0"/>
              <a:t> </a:t>
            </a:r>
            <a:r>
              <a:rPr lang="es-ES" sz="2500" i="1" dirty="0" err="1" smtClean="0"/>
              <a:t>advances</a:t>
            </a:r>
            <a:r>
              <a:rPr lang="es-ES" sz="2500" i="1" dirty="0" smtClean="0"/>
              <a:t> in </a:t>
            </a:r>
            <a:r>
              <a:rPr lang="es-ES" sz="2500" i="1" dirty="0" err="1" smtClean="0"/>
              <a:t>Hematology</a:t>
            </a:r>
            <a:r>
              <a:rPr lang="es-ES" sz="2500" dirty="0" smtClean="0"/>
              <a:t>. 2018.</a:t>
            </a:r>
          </a:p>
          <a:p>
            <a:r>
              <a:rPr lang="es-ES" sz="2500" b="1" i="1" dirty="0" err="1" smtClean="0"/>
              <a:t>Musculoeskeletal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treatment</a:t>
            </a:r>
            <a:r>
              <a:rPr lang="es-ES" sz="2500" b="1" i="1" dirty="0" smtClean="0"/>
              <a:t> in </a:t>
            </a:r>
            <a:r>
              <a:rPr lang="es-ES" sz="2500" b="1" i="1" dirty="0" err="1" smtClean="0"/>
              <a:t>haemophilia</a:t>
            </a:r>
            <a:r>
              <a:rPr lang="es-ES" sz="2500" dirty="0" smtClean="0"/>
              <a:t>. </a:t>
            </a:r>
            <a:r>
              <a:rPr lang="es-ES" sz="2500" i="1" dirty="0" smtClean="0"/>
              <a:t>EFORT Open Rev.</a:t>
            </a:r>
            <a:r>
              <a:rPr lang="es-ES" sz="2500" dirty="0" smtClean="0"/>
              <a:t> 2018.</a:t>
            </a:r>
          </a:p>
          <a:p>
            <a:r>
              <a:rPr lang="es-ES" sz="2500" b="1" i="1" dirty="0" err="1" smtClean="0"/>
              <a:t>Promoting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physical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activity</a:t>
            </a:r>
            <a:r>
              <a:rPr lang="es-ES" sz="2500" b="1" i="1" dirty="0" smtClean="0"/>
              <a:t> in </a:t>
            </a:r>
            <a:r>
              <a:rPr lang="es-ES" sz="2500" b="1" i="1" dirty="0" err="1" smtClean="0"/>
              <a:t>people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with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haemophilia</a:t>
            </a:r>
            <a:r>
              <a:rPr lang="es-ES" sz="2500" b="1" i="1" dirty="0" smtClean="0"/>
              <a:t>: </a:t>
            </a:r>
            <a:r>
              <a:rPr lang="es-ES" sz="2500" b="1" i="1" dirty="0" err="1" smtClean="0"/>
              <a:t>the</a:t>
            </a:r>
            <a:r>
              <a:rPr lang="es-ES" sz="2500" b="1" i="1" dirty="0" smtClean="0"/>
              <a:t> MEMO </a:t>
            </a:r>
            <a:r>
              <a:rPr lang="es-ES" sz="2500" b="1" i="1" dirty="0" err="1" smtClean="0"/>
              <a:t>expert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consensus</a:t>
            </a:r>
            <a:r>
              <a:rPr lang="es-ES" sz="2500" b="1" i="1" dirty="0" smtClean="0"/>
              <a:t> </a:t>
            </a:r>
            <a:r>
              <a:rPr lang="es-ES" sz="2500" b="1" i="1" dirty="0" err="1" smtClean="0"/>
              <a:t>project</a:t>
            </a:r>
            <a:r>
              <a:rPr lang="es-ES" sz="2500" dirty="0" smtClean="0"/>
              <a:t>. 2022</a:t>
            </a:r>
            <a:r>
              <a:rPr lang="es-ES" sz="2500" b="1" i="1" dirty="0" smtClean="0"/>
              <a:t>.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b="26002"/>
          <a:stretch/>
        </p:blipFill>
        <p:spPr bwMode="auto">
          <a:xfrm>
            <a:off x="7524328" y="788954"/>
            <a:ext cx="1429459" cy="9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COMPLICACIONES ARTICULARES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280920" cy="475252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 85% de los episodios hemorrágicos ocurren en el aparato </a:t>
            </a:r>
            <a:r>
              <a:rPr lang="es-ES" sz="2400" dirty="0" err="1" smtClean="0"/>
              <a:t>musculoesquelético</a:t>
            </a:r>
            <a:r>
              <a:rPr lang="es-ES" sz="2400" dirty="0" smtClean="0"/>
              <a:t>, siendo los </a:t>
            </a:r>
            <a:r>
              <a:rPr lang="es-ES" sz="2400" b="1" dirty="0" smtClean="0"/>
              <a:t>sangrados </a:t>
            </a:r>
            <a:r>
              <a:rPr lang="es-ES" sz="2400" b="1" dirty="0" err="1" smtClean="0"/>
              <a:t>intraarticulares</a:t>
            </a:r>
            <a:r>
              <a:rPr lang="es-ES" sz="2400" b="1" dirty="0" smtClean="0"/>
              <a:t> </a:t>
            </a:r>
            <a:r>
              <a:rPr lang="es-ES" sz="2400" dirty="0" smtClean="0"/>
              <a:t>la </a:t>
            </a:r>
            <a:r>
              <a:rPr lang="es-ES" sz="2400" i="1" u="sng" dirty="0" smtClean="0"/>
              <a:t>manifestación clínica más frecuente</a:t>
            </a:r>
          </a:p>
          <a:p>
            <a:endParaRPr lang="es-ES" sz="2400" dirty="0" smtClean="0"/>
          </a:p>
          <a:p>
            <a:r>
              <a:rPr lang="es-ES" sz="2400" dirty="0" smtClean="0"/>
              <a:t>Rodillas, codos y tobillos</a:t>
            </a:r>
          </a:p>
          <a:p>
            <a:endParaRPr lang="es-ES" sz="2400" dirty="0"/>
          </a:p>
          <a:p>
            <a:r>
              <a:rPr lang="es-ES" sz="2400" dirty="0" err="1"/>
              <a:t>Hemartros</a:t>
            </a:r>
            <a:r>
              <a:rPr lang="es-ES" sz="2400" dirty="0"/>
              <a:t>                  Artropatía hemofílica  </a:t>
            </a:r>
          </a:p>
          <a:p>
            <a:pPr marL="457200" lvl="1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74" y="3712135"/>
            <a:ext cx="2600126" cy="144995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339752" y="4437112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4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460917" y="1556792"/>
            <a:ext cx="3754760" cy="24482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400" dirty="0" smtClean="0"/>
              <a:t>Dolor</a:t>
            </a:r>
          </a:p>
          <a:p>
            <a:r>
              <a:rPr lang="es-ES" sz="2400" dirty="0" smtClean="0"/>
              <a:t>Limitación rango articular</a:t>
            </a:r>
          </a:p>
          <a:p>
            <a:r>
              <a:rPr lang="es-ES" sz="2400" dirty="0" smtClean="0"/>
              <a:t>Atrofia muscular</a:t>
            </a:r>
          </a:p>
          <a:p>
            <a:r>
              <a:rPr lang="es-ES" sz="2400" dirty="0" smtClean="0"/>
              <a:t>Limitación funcional</a:t>
            </a:r>
          </a:p>
          <a:p>
            <a:r>
              <a:rPr lang="es-ES" sz="2400" dirty="0" smtClean="0"/>
              <a:t>Afectación ABVD</a:t>
            </a:r>
            <a:endParaRPr lang="es-ES" sz="2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626683" y="1584915"/>
            <a:ext cx="4038600" cy="24201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400" dirty="0" smtClean="0"/>
              <a:t>Vida más sedentaria</a:t>
            </a:r>
          </a:p>
          <a:p>
            <a:r>
              <a:rPr lang="es-ES" sz="2400" dirty="0" smtClean="0"/>
              <a:t>Menor fuerza muscular</a:t>
            </a:r>
          </a:p>
          <a:p>
            <a:r>
              <a:rPr lang="es-ES" sz="2400" dirty="0" smtClean="0"/>
              <a:t>Menor resistencia aeróbica</a:t>
            </a:r>
          </a:p>
          <a:p>
            <a:r>
              <a:rPr lang="es-ES" sz="2400" dirty="0" smtClean="0"/>
              <a:t>Menor propiocepción</a:t>
            </a:r>
            <a:endParaRPr lang="es-ES" sz="2400" dirty="0"/>
          </a:p>
        </p:txBody>
      </p:sp>
      <p:sp>
        <p:nvSpPr>
          <p:cNvPr id="10" name="Flecha derecha 9"/>
          <p:cNvSpPr/>
          <p:nvPr/>
        </p:nvSpPr>
        <p:spPr>
          <a:xfrm>
            <a:off x="4241160" y="259302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contenido 8"/>
          <p:cNvSpPr txBox="1">
            <a:spLocks/>
          </p:cNvSpPr>
          <p:nvPr/>
        </p:nvSpPr>
        <p:spPr>
          <a:xfrm>
            <a:off x="5328134" y="4570582"/>
            <a:ext cx="26601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 smtClean="0"/>
              <a:t>Mayor riesgo de hemorragias</a:t>
            </a:r>
            <a:endParaRPr lang="es-ES" sz="2400" dirty="0"/>
          </a:p>
        </p:txBody>
      </p:sp>
      <p:sp>
        <p:nvSpPr>
          <p:cNvPr id="12" name="Flecha abajo 11"/>
          <p:cNvSpPr/>
          <p:nvPr/>
        </p:nvSpPr>
        <p:spPr>
          <a:xfrm>
            <a:off x="6501967" y="406796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COMPLICACIONES ARTICULARES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82" y="5796546"/>
            <a:ext cx="1773449" cy="997565"/>
          </a:xfrm>
          <a:prstGeom prst="rect">
            <a:avLst/>
          </a:prstGeom>
        </p:spPr>
      </p:pic>
      <p:sp>
        <p:nvSpPr>
          <p:cNvPr id="14" name="Marcador de contenido 8"/>
          <p:cNvSpPr txBox="1">
            <a:spLocks/>
          </p:cNvSpPr>
          <p:nvPr/>
        </p:nvSpPr>
        <p:spPr>
          <a:xfrm>
            <a:off x="1581054" y="4570582"/>
            <a:ext cx="26601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 smtClean="0"/>
              <a:t>Ejercicio/Deporte</a:t>
            </a:r>
            <a:r>
              <a:rPr lang="es-ES" sz="2400" dirty="0" smtClean="0"/>
              <a:t>:</a:t>
            </a:r>
          </a:p>
          <a:p>
            <a:pPr marL="0" indent="0" algn="ctr">
              <a:buNone/>
            </a:pPr>
            <a:r>
              <a:rPr lang="es-ES" sz="2400" u="sng" dirty="0"/>
              <a:t>a</a:t>
            </a:r>
            <a:r>
              <a:rPr lang="es-ES" sz="2400" u="sng" dirty="0" smtClean="0"/>
              <a:t>rma terapéutica</a:t>
            </a:r>
            <a:endParaRPr lang="es-ES" sz="2400" u="sng" dirty="0"/>
          </a:p>
        </p:txBody>
      </p:sp>
      <p:sp>
        <p:nvSpPr>
          <p:cNvPr id="2" name="Flecha derecha 1"/>
          <p:cNvSpPr/>
          <p:nvPr/>
        </p:nvSpPr>
        <p:spPr>
          <a:xfrm rot="10800000">
            <a:off x="4526516" y="4889048"/>
            <a:ext cx="504056" cy="26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6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 smtClean="0"/>
              <a:t>COMPLICACIONES ARTICULARES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824536"/>
          </a:xfrm>
        </p:spPr>
        <p:txBody>
          <a:bodyPr>
            <a:normAutofit fontScale="85000" lnSpcReduction="20000"/>
          </a:bodyPr>
          <a:lstStyle/>
          <a:p>
            <a:r>
              <a:rPr lang="es-ES" u="sng" dirty="0" err="1" smtClean="0"/>
              <a:t>Hemartros</a:t>
            </a:r>
            <a:r>
              <a:rPr lang="es-ES" u="sng" dirty="0" smtClean="0"/>
              <a:t> </a:t>
            </a:r>
            <a:r>
              <a:rPr lang="es-ES" b="1" i="1" u="sng" dirty="0" smtClean="0"/>
              <a:t>agudo</a:t>
            </a:r>
          </a:p>
          <a:p>
            <a:pPr lvl="2"/>
            <a:r>
              <a:rPr lang="es-ES" dirty="0" smtClean="0"/>
              <a:t>Con o sin antecedente traumático</a:t>
            </a:r>
          </a:p>
          <a:p>
            <a:pPr lvl="2"/>
            <a:r>
              <a:rPr lang="es-ES" dirty="0" smtClean="0"/>
              <a:t>Generalmente se resuelve sin secuelas</a:t>
            </a:r>
          </a:p>
          <a:p>
            <a:pPr lvl="2"/>
            <a:endParaRPr lang="es-ES" dirty="0" smtClean="0"/>
          </a:p>
          <a:p>
            <a:r>
              <a:rPr lang="es-ES" u="sng" dirty="0" err="1" smtClean="0"/>
              <a:t>Hemartros</a:t>
            </a:r>
            <a:r>
              <a:rPr lang="es-ES" u="sng" dirty="0" smtClean="0"/>
              <a:t> </a:t>
            </a:r>
            <a:r>
              <a:rPr lang="es-ES" b="1" i="1" u="sng" dirty="0" smtClean="0"/>
              <a:t>subagudo</a:t>
            </a:r>
          </a:p>
          <a:p>
            <a:pPr lvl="2"/>
            <a:r>
              <a:rPr lang="es-ES" dirty="0" smtClean="0"/>
              <a:t>Tras varios </a:t>
            </a:r>
            <a:r>
              <a:rPr lang="es-ES" dirty="0" err="1" smtClean="0"/>
              <a:t>hemartros</a:t>
            </a:r>
            <a:r>
              <a:rPr lang="es-ES" dirty="0" smtClean="0"/>
              <a:t> en la misma articulación</a:t>
            </a:r>
          </a:p>
          <a:p>
            <a:pPr lvl="2"/>
            <a:r>
              <a:rPr lang="es-ES" i="1" dirty="0" smtClean="0"/>
              <a:t>Sin recuperación completa</a:t>
            </a:r>
          </a:p>
          <a:p>
            <a:pPr lvl="2"/>
            <a:r>
              <a:rPr lang="es-ES" dirty="0" smtClean="0"/>
              <a:t>Riesgo de desarrollarse sinovitis crónica (RMN, Ecografía)</a:t>
            </a:r>
          </a:p>
          <a:p>
            <a:pPr lvl="2"/>
            <a:endParaRPr lang="es-ES" dirty="0" smtClean="0"/>
          </a:p>
          <a:p>
            <a:r>
              <a:rPr lang="es-ES" b="1" i="1" u="sng" dirty="0" smtClean="0"/>
              <a:t>Artropatía</a:t>
            </a:r>
            <a:r>
              <a:rPr lang="es-ES" u="sng" dirty="0" smtClean="0"/>
              <a:t> crónica</a:t>
            </a:r>
          </a:p>
          <a:p>
            <a:pPr lvl="2"/>
            <a:r>
              <a:rPr lang="es-ES" dirty="0" smtClean="0"/>
              <a:t>Episodios repetidos</a:t>
            </a:r>
          </a:p>
          <a:p>
            <a:pPr lvl="2"/>
            <a:r>
              <a:rPr lang="es-ES" dirty="0" smtClean="0"/>
              <a:t>Significativa pérdida de función muscular</a:t>
            </a:r>
          </a:p>
          <a:p>
            <a:pPr lvl="2"/>
            <a:r>
              <a:rPr lang="es-ES" i="1" dirty="0" smtClean="0"/>
              <a:t>Retracciones articulares</a:t>
            </a:r>
            <a:r>
              <a:rPr lang="es-ES" dirty="0" smtClean="0"/>
              <a:t>, contracturas músculo-tendinosas</a:t>
            </a:r>
          </a:p>
          <a:p>
            <a:pPr lvl="2"/>
            <a:r>
              <a:rPr lang="es-ES" dirty="0" smtClean="0"/>
              <a:t>Cambios en </a:t>
            </a:r>
            <a:r>
              <a:rPr lang="es-ES" dirty="0" err="1" smtClean="0"/>
              <a:t>Rx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8172400" y="1844824"/>
            <a:ext cx="216024" cy="3672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65" y="1382532"/>
            <a:ext cx="4067211" cy="41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reia.Mireiasport\Desktop\Hemofilia\Foto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98241" y="1146930"/>
            <a:ext cx="2763941" cy="1944216"/>
          </a:xfrm>
          <a:prstGeom prst="rect">
            <a:avLst/>
          </a:prstGeom>
          <a:noFill/>
        </p:spPr>
      </p:pic>
      <p:pic>
        <p:nvPicPr>
          <p:cNvPr id="3077" name="Picture 5" descr="C:\Users\Mireia.Mireiasport\Desktop\Hemofilia\Foto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2702156" cy="201622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707904" y="404664"/>
            <a:ext cx="11844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Hemartros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491880" y="3501008"/>
            <a:ext cx="21758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 smtClean="0"/>
              <a:t>Artropatía hemofílica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29" y="4077072"/>
            <a:ext cx="3995936" cy="266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4066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MANEJO DEL HEMARTROS AGUDO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070068" cy="5040560"/>
          </a:xfrm>
        </p:spPr>
        <p:txBody>
          <a:bodyPr>
            <a:normAutofit/>
          </a:bodyPr>
          <a:lstStyle/>
          <a:p>
            <a:r>
              <a:rPr lang="es-ES" b="1" dirty="0" smtClean="0"/>
              <a:t>Factor + </a:t>
            </a:r>
            <a:r>
              <a:rPr lang="es-E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RICE</a:t>
            </a:r>
            <a:r>
              <a:rPr lang="es-ES" b="1" dirty="0" smtClean="0"/>
              <a:t> + Fisioterapia</a:t>
            </a:r>
            <a:endParaRPr lang="es-ES" sz="1900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/>
              <a:t>Reposo</a:t>
            </a:r>
          </a:p>
          <a:p>
            <a:pPr lvl="2"/>
            <a:r>
              <a:rPr lang="es-ES" sz="2300" dirty="0" smtClean="0"/>
              <a:t>Inmovilización + descarga: </a:t>
            </a:r>
            <a:r>
              <a:rPr lang="es-ES" sz="2300" u="sng" dirty="0" smtClean="0"/>
              <a:t>24-48h</a:t>
            </a:r>
          </a:p>
          <a:p>
            <a:pPr lvl="2"/>
            <a:r>
              <a:rPr lang="es-ES" sz="2300" dirty="0" smtClean="0"/>
              <a:t>Posición </a:t>
            </a:r>
            <a:r>
              <a:rPr lang="es-ES" sz="2300" u="sng" dirty="0" smtClean="0"/>
              <a:t>funcional</a:t>
            </a:r>
          </a:p>
          <a:p>
            <a:pPr lvl="2"/>
            <a:r>
              <a:rPr lang="es-ES" sz="2300" dirty="0" smtClean="0"/>
              <a:t>En cada caso, equilibrio reposo/movilización precoz y carga progresiva</a:t>
            </a:r>
            <a:r>
              <a:rPr lang="es-ES" dirty="0" smtClean="0"/>
              <a:t>.</a:t>
            </a:r>
          </a:p>
          <a:p>
            <a:pPr lvl="1"/>
            <a:r>
              <a:rPr lang="es-ES" dirty="0"/>
              <a:t>Hielo</a:t>
            </a:r>
          </a:p>
          <a:p>
            <a:pPr lvl="2"/>
            <a:r>
              <a:rPr lang="es-ES" sz="2300" dirty="0"/>
              <a:t>Disminuye dolor y edema</a:t>
            </a:r>
          </a:p>
          <a:p>
            <a:pPr lvl="2"/>
            <a:r>
              <a:rPr lang="es-ES" sz="2300" dirty="0"/>
              <a:t>Aplicación </a:t>
            </a:r>
            <a:r>
              <a:rPr lang="es-ES" sz="2300" u="sng" dirty="0"/>
              <a:t>precoz, cortos </a:t>
            </a:r>
            <a:r>
              <a:rPr lang="es-ES" sz="2300" u="sng" dirty="0" smtClean="0"/>
              <a:t>periodos</a:t>
            </a:r>
            <a:endParaRPr lang="es-ES" sz="1500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/>
              <a:t>Compresión y elevación: </a:t>
            </a:r>
            <a:r>
              <a:rPr lang="es-ES" sz="2300" dirty="0" smtClean="0"/>
              <a:t>cuidado niños</a:t>
            </a:r>
          </a:p>
          <a:p>
            <a:pPr marL="914400" lvl="2" indent="0">
              <a:buNone/>
            </a:pPr>
            <a:endParaRPr lang="es-ES" dirty="0" smtClean="0"/>
          </a:p>
        </p:txBody>
      </p:sp>
      <p:pic>
        <p:nvPicPr>
          <p:cNvPr id="1026" name="Picture 2" descr="C:\Users\Mireia.Mireiasport\Desktop\Hemofilia\Fotos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906831"/>
            <a:ext cx="1800200" cy="1857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1066</Words>
  <Application>Microsoft Office PowerPoint</Application>
  <PresentationFormat>Presentación en pantalla (4:3)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  HEMOFILIA Complicaciones articulares y actividad física  </vt:lpstr>
      <vt:lpstr>GUIÓN</vt:lpstr>
      <vt:lpstr>BIBLIOGRAFíA</vt:lpstr>
      <vt:lpstr>COMPLICACIONES ARTICULARES</vt:lpstr>
      <vt:lpstr>Presentación de PowerPoint</vt:lpstr>
      <vt:lpstr>COMPLICACIONES ARTICULARES</vt:lpstr>
      <vt:lpstr>Presentación de PowerPoint</vt:lpstr>
      <vt:lpstr>Presentación de PowerPoint</vt:lpstr>
      <vt:lpstr>MANEJO DEL HEMARTROS AGUDO</vt:lpstr>
      <vt:lpstr>Presentación de PowerPoint</vt:lpstr>
      <vt:lpstr>MANEJO CONSERVADOR DE LA ARTROPATÍA HEMOFÍLICA CRÓNICA</vt:lpstr>
      <vt:lpstr>EJERCICIO TERAPÉUTICO Y DEPORTE: Beneficios</vt:lpstr>
      <vt:lpstr>Presentación de PowerPoint</vt:lpstr>
      <vt:lpstr>Presentación de PowerPoint</vt:lpstr>
      <vt:lpstr>EJERCICIO TERAPÉUTICO Y DEPORTE</vt:lpstr>
      <vt:lpstr>DEPORTES RECOMENDADOS</vt:lpstr>
      <vt:lpstr>DEPORTES RECOMENDADOS</vt:lpstr>
      <vt:lpstr>DEPORTES RECOMENDADOS</vt:lpstr>
      <vt:lpstr>Presentación de PowerPoint</vt:lpstr>
      <vt:lpstr>CONCLUSIONES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COMPLICACIONES MUSCULOESQUELÉTICAS DE LA HEMOFILIA. MANEJO CONSERVADOR.</dc:title>
  <dc:creator>SALVADOR IVAN CARBAJO MARTINEZ</dc:creator>
  <cp:lastModifiedBy>SALVADOR IVAN CARBAJO MARTINEZ</cp:lastModifiedBy>
  <cp:revision>338</cp:revision>
  <dcterms:created xsi:type="dcterms:W3CDTF">2015-09-28T08:32:17Z</dcterms:created>
  <dcterms:modified xsi:type="dcterms:W3CDTF">2022-10-25T13:33:19Z</dcterms:modified>
</cp:coreProperties>
</file>